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323" r:id="rId3"/>
    <p:sldId id="326" r:id="rId4"/>
    <p:sldId id="258" r:id="rId5"/>
    <p:sldId id="298" r:id="rId6"/>
    <p:sldId id="299" r:id="rId7"/>
    <p:sldId id="300" r:id="rId8"/>
    <p:sldId id="318" r:id="rId9"/>
    <p:sldId id="301" r:id="rId10"/>
    <p:sldId id="302" r:id="rId11"/>
    <p:sldId id="303" r:id="rId12"/>
    <p:sldId id="319" r:id="rId13"/>
    <p:sldId id="304" r:id="rId14"/>
    <p:sldId id="305" r:id="rId15"/>
    <p:sldId id="306" r:id="rId16"/>
    <p:sldId id="320" r:id="rId17"/>
    <p:sldId id="313" r:id="rId18"/>
    <p:sldId id="314" r:id="rId19"/>
    <p:sldId id="316" r:id="rId20"/>
    <p:sldId id="317" r:id="rId21"/>
    <p:sldId id="321" r:id="rId22"/>
    <p:sldId id="327" r:id="rId23"/>
    <p:sldId id="324" r:id="rId24"/>
    <p:sldId id="325" r:id="rId25"/>
    <p:sldId id="322" r:id="rId26"/>
    <p:sldId id="31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87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M53480\AppData\Local\Microsoft\Windows\Temporary%20Internet%20Files\Content.Outlook\V45NGYOK\Data%20AM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PivotTable!$P$3</c:f>
              <c:strCache>
                <c:ptCount val="1"/>
                <c:pt idx="0">
                  <c:v>Materials</c:v>
                </c:pt>
              </c:strCache>
            </c:strRef>
          </c:tx>
          <c:marker>
            <c:symbol val="none"/>
          </c:marker>
          <c:cat>
            <c:numRef>
              <c:f>PivotTable!$N$13:$N$32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PivotTable!$P$13:$P$32</c:f>
              <c:numCache>
                <c:formatCode>General</c:formatCode>
                <c:ptCount val="20"/>
                <c:pt idx="0">
                  <c:v>105</c:v>
                </c:pt>
                <c:pt idx="1">
                  <c:v>129</c:v>
                </c:pt>
                <c:pt idx="2">
                  <c:v>129</c:v>
                </c:pt>
                <c:pt idx="3">
                  <c:v>174</c:v>
                </c:pt>
                <c:pt idx="4">
                  <c:v>205</c:v>
                </c:pt>
                <c:pt idx="5">
                  <c:v>190</c:v>
                </c:pt>
                <c:pt idx="6">
                  <c:v>218</c:v>
                </c:pt>
                <c:pt idx="7">
                  <c:v>259</c:v>
                </c:pt>
                <c:pt idx="8">
                  <c:v>239</c:v>
                </c:pt>
                <c:pt idx="9">
                  <c:v>265</c:v>
                </c:pt>
                <c:pt idx="10">
                  <c:v>264</c:v>
                </c:pt>
                <c:pt idx="11">
                  <c:v>303</c:v>
                </c:pt>
                <c:pt idx="12">
                  <c:v>288</c:v>
                </c:pt>
                <c:pt idx="13">
                  <c:v>337</c:v>
                </c:pt>
                <c:pt idx="14">
                  <c:v>400</c:v>
                </c:pt>
                <c:pt idx="15">
                  <c:v>463</c:v>
                </c:pt>
                <c:pt idx="16">
                  <c:v>652</c:v>
                </c:pt>
                <c:pt idx="17">
                  <c:v>956</c:v>
                </c:pt>
                <c:pt idx="18">
                  <c:v>1308</c:v>
                </c:pt>
                <c:pt idx="19">
                  <c:v>1561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PivotTable!$Q$3</c:f>
              <c:strCache>
                <c:ptCount val="1"/>
                <c:pt idx="0">
                  <c:v>Applications</c:v>
                </c:pt>
              </c:strCache>
            </c:strRef>
          </c:tx>
          <c:marker>
            <c:symbol val="none"/>
          </c:marker>
          <c:cat>
            <c:numRef>
              <c:f>PivotTable!$N$13:$N$32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PivotTable!$Q$13:$Q$32</c:f>
              <c:numCache>
                <c:formatCode>General</c:formatCode>
                <c:ptCount val="20"/>
                <c:pt idx="0">
                  <c:v>78</c:v>
                </c:pt>
                <c:pt idx="1">
                  <c:v>104</c:v>
                </c:pt>
                <c:pt idx="2">
                  <c:v>118</c:v>
                </c:pt>
                <c:pt idx="3">
                  <c:v>154</c:v>
                </c:pt>
                <c:pt idx="4">
                  <c:v>170</c:v>
                </c:pt>
                <c:pt idx="5">
                  <c:v>163</c:v>
                </c:pt>
                <c:pt idx="6">
                  <c:v>176</c:v>
                </c:pt>
                <c:pt idx="7">
                  <c:v>220</c:v>
                </c:pt>
                <c:pt idx="8">
                  <c:v>252</c:v>
                </c:pt>
                <c:pt idx="9">
                  <c:v>287</c:v>
                </c:pt>
                <c:pt idx="10">
                  <c:v>273</c:v>
                </c:pt>
                <c:pt idx="11">
                  <c:v>391</c:v>
                </c:pt>
                <c:pt idx="12">
                  <c:v>310</c:v>
                </c:pt>
                <c:pt idx="13">
                  <c:v>408</c:v>
                </c:pt>
                <c:pt idx="14">
                  <c:v>495</c:v>
                </c:pt>
                <c:pt idx="15">
                  <c:v>636</c:v>
                </c:pt>
                <c:pt idx="16">
                  <c:v>991</c:v>
                </c:pt>
                <c:pt idx="17">
                  <c:v>1346</c:v>
                </c:pt>
                <c:pt idx="18">
                  <c:v>1696</c:v>
                </c:pt>
                <c:pt idx="19">
                  <c:v>1907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PivotTable!$R$3</c:f>
              <c:strCache>
                <c:ptCount val="1"/>
                <c:pt idx="0">
                  <c:v>Apparatus/Processes</c:v>
                </c:pt>
              </c:strCache>
            </c:strRef>
          </c:tx>
          <c:marker>
            <c:symbol val="none"/>
          </c:marker>
          <c:cat>
            <c:numRef>
              <c:f>PivotTable!$N$13:$N$32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PivotTable!$R$13:$R$32</c:f>
              <c:numCache>
                <c:formatCode>General</c:formatCode>
                <c:ptCount val="20"/>
                <c:pt idx="0">
                  <c:v>105</c:v>
                </c:pt>
                <c:pt idx="1">
                  <c:v>146</c:v>
                </c:pt>
                <c:pt idx="2">
                  <c:v>153</c:v>
                </c:pt>
                <c:pt idx="3">
                  <c:v>259</c:v>
                </c:pt>
                <c:pt idx="4">
                  <c:v>218</c:v>
                </c:pt>
                <c:pt idx="5">
                  <c:v>266</c:v>
                </c:pt>
                <c:pt idx="6">
                  <c:v>261</c:v>
                </c:pt>
                <c:pt idx="7">
                  <c:v>298</c:v>
                </c:pt>
                <c:pt idx="8">
                  <c:v>249</c:v>
                </c:pt>
                <c:pt idx="9">
                  <c:v>266</c:v>
                </c:pt>
                <c:pt idx="10">
                  <c:v>297</c:v>
                </c:pt>
                <c:pt idx="11">
                  <c:v>356</c:v>
                </c:pt>
                <c:pt idx="12">
                  <c:v>312</c:v>
                </c:pt>
                <c:pt idx="13">
                  <c:v>400</c:v>
                </c:pt>
                <c:pt idx="14">
                  <c:v>493</c:v>
                </c:pt>
                <c:pt idx="15">
                  <c:v>627</c:v>
                </c:pt>
                <c:pt idx="16">
                  <c:v>916</c:v>
                </c:pt>
                <c:pt idx="17">
                  <c:v>1418</c:v>
                </c:pt>
                <c:pt idx="18">
                  <c:v>1886</c:v>
                </c:pt>
                <c:pt idx="19">
                  <c:v>2265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15232"/>
        <c:axId val="104416768"/>
      </c:lineChart>
      <c:catAx>
        <c:axId val="10441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416768"/>
        <c:crosses val="autoZero"/>
        <c:auto val="1"/>
        <c:lblAlgn val="ctr"/>
        <c:lblOffset val="100"/>
        <c:noMultiLvlLbl val="0"/>
      </c:catAx>
      <c:valAx>
        <c:axId val="10441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4152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B1158-5D16-4355-A628-1507B079BA5C}" type="datetimeFigureOut">
              <a:rPr lang="en-GB" smtClean="0"/>
              <a:t>19-09-2019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0673-3739-46CD-8BCD-B2B5EED7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3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7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1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D7E7-9D26-479F-A5F3-6472FC0ED1B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57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D7E7-9D26-479F-A5F3-6472FC0ED1B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147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EP2801000 (B1)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D7E7-9D26-479F-A5F3-6472FC0ED1B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949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19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Radiation therapy with the support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artificial intelligence systems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Radiation therapy of cancer requires meticulous planning so that the tumour is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destroyed while neighbouring organs are spared. This task is inherently complex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time-consuming, even for powerful computing systems.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Artificial Intelligence systems reduce considerably planning time while assuring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safer and more effective treatment, using information regarding already treated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 as well as the current patient data. Further conditions may as well be added,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mechanical constraints of the treatment equipment.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therapy plans can be created individually for each patient while profiting from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knowledge acquired previously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673-3739-46CD-8BCD-B2B5EED79A6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7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claiming a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673-3739-46CD-8BCD-B2B5EED79A6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4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19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19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Inventive step: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Comvik</a:t>
            </a:r>
            <a:r>
              <a:rPr lang="en-GB" baseline="0" dirty="0" smtClean="0"/>
              <a:t> approach; non-tech features can provide restrictions but do not contribute to </a:t>
            </a:r>
            <a:r>
              <a:rPr lang="en-GB" baseline="0" dirty="0" err="1" smtClean="0"/>
              <a:t>inv</a:t>
            </a:r>
            <a:r>
              <a:rPr lang="en-GB" baseline="0" dirty="0" smtClean="0"/>
              <a:t> step as such</a:t>
            </a:r>
          </a:p>
          <a:p>
            <a:r>
              <a:rPr lang="en-GB" baseline="0" dirty="0" smtClean="0"/>
              <a:t>JPO considers both tech and non-tech features when assessing </a:t>
            </a:r>
            <a:r>
              <a:rPr lang="en-GB" baseline="0" dirty="0" err="1" smtClean="0"/>
              <a:t>inv</a:t>
            </a:r>
            <a:r>
              <a:rPr lang="en-GB" baseline="0" dirty="0" smtClean="0"/>
              <a:t> step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673-3739-46CD-8BCD-B2B5EED79A6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7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1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4DE8-1F13-4CB9-90C1-029F7D67297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81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technical application(s)</a:t>
            </a:r>
          </a:p>
          <a:p>
            <a:pPr lvl="1">
              <a:lnSpc>
                <a:spcPct val="10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 mere mention of potential fields of application</a:t>
            </a:r>
          </a:p>
          <a:p>
            <a:pPr>
              <a:lnSpc>
                <a:spcPct val="100000"/>
              </a:lnSpc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sufficient information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meet the requirements of Art. 83 EPC in respect of these technical applications (otherwise see T1392/06)</a:t>
            </a:r>
          </a:p>
          <a:p>
            <a:pPr lvl="1">
              <a:lnSpc>
                <a:spcPct val="10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technical problem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this application?</a:t>
            </a:r>
          </a:p>
          <a:p>
            <a:pPr lvl="1">
              <a:lnSpc>
                <a:spcPct val="10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is this problem concretely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to the (generic) mathematical problem which can be solved by the mathematical algorithm?</a:t>
            </a:r>
          </a:p>
          <a:p>
            <a:pPr lvl="1">
              <a:lnSpc>
                <a:spcPct val="10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e.g. for Ax=b: what do A, x and b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in the technical application and how are A and b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lnSpc>
                <a:spcPct val="100000"/>
              </a:lnSpc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carefully 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of the mathematical algorithm</a:t>
            </a:r>
          </a:p>
          <a:p>
            <a:pPr lvl="1">
              <a:lnSpc>
                <a:spcPct val="10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errors may easily lead to an Art. 83 / Art. 123(2) trap</a:t>
            </a:r>
          </a:p>
          <a:p>
            <a:pPr>
              <a:lnSpc>
                <a:spcPct val="100000"/>
              </a:lnSpc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algorithm at different levels of abstraction to provide support for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 generalisations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(Art. 123(2) EPC)</a:t>
            </a:r>
          </a:p>
          <a:p>
            <a:pPr lvl="1">
              <a:lnSpc>
                <a:spcPct val="100000"/>
              </a:lnSpc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4DE8-1F13-4CB9-90C1-029F7D67297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81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D7E7-9D26-479F-A5F3-6472FC0ED1B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8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1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D7E7-9D26-479F-A5F3-6472FC0ED1B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80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GPU: graphical processing unit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D7E7-9D26-479F-A5F3-6472FC0ED1B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55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D7E7-9D26-479F-A5F3-6472FC0ED1B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33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57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rgbClr val="404955"/>
                </a:solidFill>
              </a:defRPr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1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pic>
        <p:nvPicPr>
          <p:cNvPr id="16" name="Bild 8" descr="EPO_Internship_344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t="9791" r="2845"/>
          <a:stretch/>
        </p:blipFill>
        <p:spPr>
          <a:xfrm>
            <a:off x="1800821" y="3219451"/>
            <a:ext cx="1917700" cy="1497013"/>
          </a:xfrm>
          <a:prstGeom prst="rect">
            <a:avLst/>
          </a:prstGeom>
        </p:spPr>
      </p:pic>
      <p:pic>
        <p:nvPicPr>
          <p:cNvPr id="17" name="Bild 16" descr="epo16_Langer-042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/>
          <a:stretch/>
        </p:blipFill>
        <p:spPr>
          <a:xfrm>
            <a:off x="5511802" y="3219451"/>
            <a:ext cx="1814513" cy="1497013"/>
          </a:xfrm>
          <a:prstGeom prst="rect">
            <a:avLst/>
          </a:prstGeom>
        </p:spPr>
      </p:pic>
      <p:pic>
        <p:nvPicPr>
          <p:cNvPr id="18" name="Bild 11" descr="4R5B3832 ne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15519" r="31403" b="39180"/>
          <a:stretch/>
        </p:blipFill>
        <p:spPr>
          <a:xfrm>
            <a:off x="1" y="3219451"/>
            <a:ext cx="1808163" cy="1497013"/>
          </a:xfrm>
          <a:prstGeom prst="rect">
            <a:avLst/>
          </a:prstGeom>
        </p:spPr>
      </p:pic>
      <p:pic>
        <p:nvPicPr>
          <p:cNvPr id="22" name="Bild 12" descr="ThinkstockPhotos-178506276-3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049" r="20463"/>
          <a:stretch/>
        </p:blipFill>
        <p:spPr>
          <a:xfrm>
            <a:off x="3706815" y="3219451"/>
            <a:ext cx="1804987" cy="1497013"/>
          </a:xfrm>
          <a:prstGeom prst="rect">
            <a:avLst/>
          </a:prstGeom>
        </p:spPr>
      </p:pic>
      <p:pic>
        <p:nvPicPr>
          <p:cNvPr id="23" name="Bild 6" descr="epo15_van't Veer-0187 neu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2" b="55306"/>
          <a:stretch/>
        </p:blipFill>
        <p:spPr>
          <a:xfrm>
            <a:off x="7326315" y="3219451"/>
            <a:ext cx="1817687" cy="14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600" y="270000"/>
            <a:ext cx="7846638" cy="811924"/>
          </a:xfrm>
        </p:spPr>
        <p:txBody>
          <a:bodyPr/>
          <a:lstStyle>
            <a:lvl1pPr rtl="0">
              <a:defRPr sz="2399"/>
            </a:lvl1pPr>
          </a:lstStyle>
          <a:p>
            <a:pPr rtl="0"/>
            <a:r>
              <a:rPr lang="en-US" sz="2400" b="1" i="0" u="none" strike="noStrike" kern="1200" baseline="0" dirty="0" smtClean="0">
                <a:solidFill>
                  <a:srgbClr val="404955"/>
                </a:solidFill>
                <a:latin typeface="Arial" panose="020B0604020202020204" pitchFamily="34" charset="0"/>
              </a:rPr>
              <a:t>Example content with a long headline that appears on two lines...</a:t>
            </a:r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686176" y="1347990"/>
            <a:ext cx="7848000" cy="3384000"/>
          </a:xfrm>
        </p:spPr>
        <p:txBody>
          <a:bodyPr/>
          <a:lstStyle/>
          <a:p>
            <a:pPr marL="228600" lvl="0" indent="-228600">
              <a:tabLst>
                <a:tab pos="7800975" algn="r"/>
              </a:tabLst>
            </a:pPr>
            <a:r>
              <a:rPr lang="en-US" smtClean="0"/>
              <a:t>Click to edit Master text styles</a:t>
            </a:r>
          </a:p>
          <a:p>
            <a:pPr marL="228600" lvl="1" indent="-228600">
              <a:tabLst>
                <a:tab pos="7800975" algn="r"/>
              </a:tabLst>
            </a:pPr>
            <a:r>
              <a:rPr lang="en-US" smtClean="0"/>
              <a:t>Second level</a:t>
            </a:r>
          </a:p>
          <a:p>
            <a:pPr marL="228600" lvl="2" indent="-228600">
              <a:tabLst>
                <a:tab pos="7800975" algn="r"/>
              </a:tabLst>
            </a:pPr>
            <a:r>
              <a:rPr lang="en-US" smtClean="0"/>
              <a:t>Third level</a:t>
            </a:r>
          </a:p>
          <a:p>
            <a:pPr marL="228600" lvl="3" indent="-228600">
              <a:tabLst>
                <a:tab pos="7800975" algn="r"/>
              </a:tabLst>
            </a:pPr>
            <a:r>
              <a:rPr lang="en-US" smtClean="0"/>
              <a:t>Fourth level</a:t>
            </a:r>
          </a:p>
          <a:p>
            <a:pPr marL="228600" lvl="4" indent="-228600">
              <a:tabLst>
                <a:tab pos="7800975" algn="r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5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9" y="404907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9" y="971775"/>
            <a:ext cx="7846637" cy="3572239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47889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9" y="4939856"/>
            <a:ext cx="1799687" cy="16196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66824B3B-B3CA-45EE-9728-A5ED0C3FB95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47888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3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399"/>
            <a:ext cx="3823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206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914399"/>
            <a:ext cx="3833334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40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48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4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0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smal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20023" y="2158132"/>
            <a:ext cx="2304629" cy="1123366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pPr marL="0" marR="0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 smtClean="0">
              <a:solidFill>
                <a:schemeClr val="tx1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5200878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53414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12337" y="986400"/>
            <a:ext cx="2520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69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018" y="2325994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84000" y="914400"/>
            <a:ext cx="24480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347999" y="990000"/>
            <a:ext cx="5184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56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501" y="2355726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4000" y="990000"/>
            <a:ext cx="7848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29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7" y="1538645"/>
            <a:ext cx="7846938" cy="269937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9" y="971776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b="1" spc="0" baseline="0">
                <a:solidFill>
                  <a:srgbClr val="40495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66000" y="925200"/>
            <a:ext cx="7866000" cy="38052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0A96D36-4F86-4A93-98A1-6A4EB58372AF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26" rtl="0" eaLnBrk="1" latinLnBrk="0" hangingPunct="1">
        <a:lnSpc>
          <a:spcPts val="2800"/>
        </a:lnSpc>
        <a:spcBef>
          <a:spcPct val="0"/>
        </a:spcBef>
        <a:buNone/>
        <a:defRPr sz="2399" b="1" kern="1200" spc="0" baseline="0">
          <a:solidFill>
            <a:srgbClr val="40495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35" indent="-215935" algn="l" defTabSz="914126" rtl="0" eaLnBrk="1" latinLnBrk="0" hangingPunct="1">
        <a:lnSpc>
          <a:spcPts val="2800"/>
        </a:lnSpc>
        <a:spcBef>
          <a:spcPts val="0"/>
        </a:spcBef>
        <a:buFont typeface="Wingdings" pitchFamily="2" charset="2"/>
        <a:buChar char="§"/>
        <a:tabLst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1pPr>
      <a:lvl2pPr marL="43187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2pPr>
      <a:lvl3pPr marL="647805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3pPr>
      <a:lvl4pPr marL="86374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4pPr>
      <a:lvl5pPr marL="1079676" indent="-215935" algn="l" defTabSz="987128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5pPr>
      <a:lvl6pPr marL="2513846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Patenting Artificial Intelligence at the EPO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Patenting Additive Manufacturing (AM)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wrap="square"/>
          <a:lstStyle/>
          <a:p>
            <a:r>
              <a:rPr lang="en-GB" dirty="0" smtClean="0"/>
              <a:t>Pia Björk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wrap="square"/>
          <a:lstStyle/>
          <a:p>
            <a:r>
              <a:rPr lang="en-GB" dirty="0" smtClean="0"/>
              <a:t>19 September 2019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 wrap="square"/>
          <a:lstStyle/>
          <a:p>
            <a:r>
              <a:rPr lang="en-GB" dirty="0" smtClean="0"/>
              <a:t>European Patent Academy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6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188614"/>
            <a:ext cx="52431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CDC320-75AC-493B-BD8B-0D2417B185B5}" type="slidenum">
              <a:rPr lang="en-GB" smtClean="0"/>
              <a:t>10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Dimension: </a:t>
            </a:r>
            <a:r>
              <a:rPr lang="en-GB" dirty="0"/>
              <a:t>Specific technical implementation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0E7477A8-BCD2-41DE-A388-F1A2EF24F9BE}"/>
              </a:ext>
            </a:extLst>
          </p:cNvPr>
          <p:cNvSpPr txBox="1">
            <a:spLocks/>
          </p:cNvSpPr>
          <p:nvPr/>
        </p:nvSpPr>
        <p:spPr>
          <a:xfrm>
            <a:off x="675980" y="914399"/>
            <a:ext cx="2671883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u="sng" dirty="0" smtClean="0"/>
          </a:p>
          <a:p>
            <a:pPr marL="0" indent="0">
              <a:buFont typeface="Wingdings" pitchFamily="2" charset="2"/>
              <a:buNone/>
            </a:pPr>
            <a:r>
              <a:rPr lang="en-US" u="sng" dirty="0" smtClean="0"/>
              <a:t>Example: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Using the GPU during certain phases of the artificial neural network training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6800" y="954154"/>
            <a:ext cx="7846638" cy="3816000"/>
          </a:xfrm>
        </p:spPr>
        <p:txBody>
          <a:bodyPr/>
          <a:lstStyle/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endParaRPr lang="en-GB" dirty="0" smtClean="0"/>
          </a:p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endParaRPr lang="en-GB" dirty="0"/>
          </a:p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endParaRPr lang="en-GB" dirty="0" smtClean="0"/>
          </a:p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r>
              <a:rPr lang="en-GB" dirty="0" smtClean="0"/>
              <a:t>Examples:</a:t>
            </a:r>
            <a:endParaRPr lang="en-GB" dirty="0"/>
          </a:p>
          <a:p>
            <a:pPr>
              <a:lnSpc>
                <a:spcPts val="2700"/>
              </a:lnSpc>
              <a:buClr>
                <a:schemeClr val="tx1"/>
              </a:buClr>
            </a:pPr>
            <a:r>
              <a:rPr lang="en-GB" dirty="0"/>
              <a:t>Deep NN convolutions mapped to </a:t>
            </a:r>
            <a:r>
              <a:rPr lang="en-GB" dirty="0" smtClean="0"/>
              <a:t>GPUs</a:t>
            </a:r>
          </a:p>
          <a:p>
            <a:pPr>
              <a:lnSpc>
                <a:spcPts val="2700"/>
              </a:lnSpc>
              <a:buClr>
                <a:schemeClr val="tx1"/>
              </a:buClr>
            </a:pPr>
            <a:r>
              <a:rPr lang="en-GB" dirty="0" smtClean="0"/>
              <a:t>CPU-GPU training</a:t>
            </a:r>
            <a:endParaRPr lang="en-GB" dirty="0"/>
          </a:p>
          <a:p>
            <a:pPr>
              <a:lnSpc>
                <a:spcPts val="2700"/>
              </a:lnSpc>
              <a:buClr>
                <a:schemeClr val="tx1"/>
              </a:buClr>
            </a:pPr>
            <a:endParaRPr lang="en-GB" dirty="0"/>
          </a:p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r>
              <a:rPr lang="en-GB" dirty="0" smtClean="0"/>
              <a:t>But it is usually </a:t>
            </a:r>
            <a:r>
              <a:rPr lang="en-GB" dirty="0"/>
              <a:t>not sufficient</a:t>
            </a:r>
            <a:r>
              <a:rPr lang="en-GB" dirty="0" smtClean="0"/>
              <a:t>:</a:t>
            </a:r>
            <a:endParaRPr lang="en-GB" dirty="0"/>
          </a:p>
          <a:p>
            <a:pPr>
              <a:lnSpc>
                <a:spcPts val="2700"/>
              </a:lnSpc>
              <a:buClr>
                <a:schemeClr val="tx1"/>
              </a:buClr>
            </a:pPr>
            <a:r>
              <a:rPr lang="en-GB" dirty="0" smtClean="0">
                <a:solidFill>
                  <a:srgbClr val="BE0F05"/>
                </a:solidFill>
              </a:rPr>
              <a:t>To claim a generic</a:t>
            </a:r>
            <a:r>
              <a:rPr lang="en-GB" dirty="0" smtClean="0"/>
              <a:t> </a:t>
            </a:r>
            <a:r>
              <a:rPr lang="en-GB" dirty="0"/>
              <a:t>technical implementation</a:t>
            </a:r>
          </a:p>
          <a:p>
            <a:pPr>
              <a:lnSpc>
                <a:spcPts val="2700"/>
              </a:lnSpc>
              <a:buClr>
                <a:schemeClr val="tx1"/>
              </a:buClr>
            </a:pPr>
            <a:r>
              <a:rPr lang="en-GB" dirty="0" smtClean="0">
                <a:solidFill>
                  <a:srgbClr val="BE0F05"/>
                </a:solidFill>
              </a:rPr>
              <a:t>That an abstract algorithm is more </a:t>
            </a:r>
            <a:r>
              <a:rPr lang="en-GB" dirty="0">
                <a:solidFill>
                  <a:srgbClr val="BE0F05"/>
                </a:solidFill>
              </a:rPr>
              <a:t>efficient </a:t>
            </a:r>
            <a:r>
              <a:rPr lang="en-GB" dirty="0"/>
              <a:t>than in </a:t>
            </a:r>
            <a:r>
              <a:rPr lang="en-GB" dirty="0" smtClean="0"/>
              <a:t>the prior </a:t>
            </a:r>
            <a:r>
              <a:rPr lang="en-GB" dirty="0"/>
              <a:t>art</a:t>
            </a:r>
          </a:p>
          <a:p>
            <a:pPr>
              <a:lnSpc>
                <a:spcPts val="2700"/>
              </a:lnSpc>
              <a:buClr>
                <a:schemeClr val="tx1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CDC320-75AC-493B-BD8B-0D2417B185B5}" type="slidenum">
              <a:rPr lang="en-GB" smtClean="0"/>
              <a:t>11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Dimension: Specific technical implementation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213" y="988023"/>
            <a:ext cx="7848600" cy="864096"/>
          </a:xfrm>
          <a:prstGeom prst="rect">
            <a:avLst/>
          </a:prstGeom>
          <a:solidFill>
            <a:srgbClr val="E0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kern="0" dirty="0">
                <a:solidFill>
                  <a:srgbClr val="404955"/>
                </a:solidFill>
              </a:rPr>
              <a:t>Question:</a:t>
            </a:r>
            <a:r>
              <a:rPr lang="en-GB" kern="0" dirty="0">
                <a:solidFill>
                  <a:srgbClr val="404955"/>
                </a:solidFill>
              </a:rPr>
              <a:t> Do(</a:t>
            </a:r>
            <a:r>
              <a:rPr lang="en-GB" kern="0" dirty="0" err="1">
                <a:solidFill>
                  <a:srgbClr val="404955"/>
                </a:solidFill>
              </a:rPr>
              <a:t>es</a:t>
            </a:r>
            <a:r>
              <a:rPr lang="en-GB" kern="0" dirty="0">
                <a:solidFill>
                  <a:srgbClr val="404955"/>
                </a:solidFill>
              </a:rPr>
              <a:t>) the AI and ML Method (steps) contribute to the Technical Character of the Invention?</a:t>
            </a:r>
          </a:p>
        </p:txBody>
      </p:sp>
    </p:spTree>
    <p:extLst>
      <p:ext uri="{BB962C8B-B14F-4D97-AF65-F5344CB8AC3E}">
        <p14:creationId xmlns:p14="http://schemas.microsoft.com/office/powerpoint/2010/main" val="37507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404906"/>
          </a:xfrm>
        </p:spPr>
        <p:txBody>
          <a:bodyPr/>
          <a:lstStyle/>
          <a:p>
            <a:r>
              <a:rPr lang="en-GB" dirty="0" smtClean="0"/>
              <a:t>Agenda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EPO’s two hurdles approach – technical character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Dimension 1: specific technical implementation</a:t>
            </a:r>
            <a:endParaRPr lang="en-US" dirty="0">
              <a:solidFill>
                <a:schemeClr val="tx1"/>
              </a:solidFill>
            </a:endParaRPr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rgbClr val="C00000"/>
                </a:solidFill>
              </a:rPr>
              <a:t>Dimension 2: technical application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Examples from AI conference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/>
              <a:t>Cartography of Additive manufacturing (AM)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Summary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86176" y="268288"/>
            <a:ext cx="7846637" cy="719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686176" y="1347614"/>
            <a:ext cx="7846637" cy="3384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tabLst>
                <a:tab pos="78009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295A62-DB33-44E4-B42E-A24FD5FE2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Yes</a:t>
            </a:r>
            <a:r>
              <a:rPr lang="en-US" dirty="0"/>
              <a:t>, to the extent that, in the context of the invention, </a:t>
            </a:r>
            <a:r>
              <a:rPr lang="en-US" b="1" dirty="0">
                <a:solidFill>
                  <a:schemeClr val="accent2"/>
                </a:solidFill>
              </a:rPr>
              <a:t>it serves a </a:t>
            </a:r>
            <a:r>
              <a:rPr lang="en-US" b="1" dirty="0" smtClean="0">
                <a:solidFill>
                  <a:schemeClr val="accent2"/>
                </a:solidFill>
              </a:rPr>
              <a:t>technical purpose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 smtClean="0"/>
              <a:t>The technical application, i.e.</a:t>
            </a:r>
            <a:r>
              <a:rPr lang="nl-BE" dirty="0" smtClean="0"/>
              <a:t> </a:t>
            </a:r>
            <a:r>
              <a:rPr lang="en-GB" dirty="0"/>
              <a:t>to </a:t>
            </a:r>
            <a:r>
              <a:rPr lang="en-GB" dirty="0">
                <a:solidFill>
                  <a:schemeClr val="accent2"/>
                </a:solidFill>
              </a:rPr>
              <a:t>solve a technical problem in a </a:t>
            </a:r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field </a:t>
            </a:r>
            <a:r>
              <a:rPr lang="en-GB" dirty="0">
                <a:solidFill>
                  <a:schemeClr val="accent2"/>
                </a:solidFill>
              </a:rPr>
              <a:t>of </a:t>
            </a:r>
            <a:r>
              <a:rPr lang="en-GB" dirty="0" smtClean="0">
                <a:solidFill>
                  <a:schemeClr val="accent2"/>
                </a:solidFill>
              </a:rPr>
              <a:t>technology</a:t>
            </a:r>
          </a:p>
          <a:p>
            <a:r>
              <a:rPr lang="en-US" dirty="0" smtClean="0"/>
              <a:t>The </a:t>
            </a:r>
            <a:r>
              <a:rPr lang="en-US" dirty="0"/>
              <a:t>technical purpose </a:t>
            </a:r>
            <a:r>
              <a:rPr lang="en-US" dirty="0" smtClean="0">
                <a:solidFill>
                  <a:srgbClr val="BE0F05"/>
                </a:solidFill>
              </a:rPr>
              <a:t>must be </a:t>
            </a:r>
            <a:r>
              <a:rPr lang="en-US" dirty="0">
                <a:solidFill>
                  <a:srgbClr val="BE0F05"/>
                </a:solidFill>
              </a:rPr>
              <a:t>specific</a:t>
            </a:r>
            <a:r>
              <a:rPr lang="en-US" dirty="0"/>
              <a:t>, not </a:t>
            </a:r>
            <a:r>
              <a:rPr lang="en-US" dirty="0" smtClean="0"/>
              <a:t>"controlling </a:t>
            </a:r>
            <a:r>
              <a:rPr lang="en-US" dirty="0"/>
              <a:t>a technical </a:t>
            </a:r>
            <a:r>
              <a:rPr lang="en-US" dirty="0" smtClean="0"/>
              <a:t>system"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Dimension: Technical application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466C69-CCA9-413D-B1A7-0993B51757AD}"/>
              </a:ext>
            </a:extLst>
          </p:cNvPr>
          <p:cNvSpPr/>
          <p:nvPr/>
        </p:nvSpPr>
        <p:spPr>
          <a:xfrm>
            <a:off x="684213" y="987574"/>
            <a:ext cx="7848600" cy="864096"/>
          </a:xfrm>
          <a:prstGeom prst="rect">
            <a:avLst/>
          </a:prstGeom>
          <a:solidFill>
            <a:srgbClr val="E0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kern="0" dirty="0">
                <a:solidFill>
                  <a:srgbClr val="404955"/>
                </a:solidFill>
              </a:rPr>
              <a:t>Question:</a:t>
            </a:r>
            <a:r>
              <a:rPr lang="en-GB" kern="0" dirty="0">
                <a:solidFill>
                  <a:srgbClr val="404955"/>
                </a:solidFill>
              </a:rPr>
              <a:t> Do(</a:t>
            </a:r>
            <a:r>
              <a:rPr lang="en-GB" kern="0" dirty="0" err="1">
                <a:solidFill>
                  <a:srgbClr val="404955"/>
                </a:solidFill>
              </a:rPr>
              <a:t>es</a:t>
            </a:r>
            <a:r>
              <a:rPr lang="en-GB" kern="0" dirty="0">
                <a:solidFill>
                  <a:srgbClr val="404955"/>
                </a:solidFill>
              </a:rPr>
              <a:t>) the AI and ML Method (steps) contribute to the Technical Character of the </a:t>
            </a:r>
            <a:r>
              <a:rPr lang="en-GB" kern="0" dirty="0" smtClean="0">
                <a:solidFill>
                  <a:srgbClr val="404955"/>
                </a:solidFill>
              </a:rPr>
              <a:t>Invention?</a:t>
            </a:r>
            <a:endParaRPr lang="en-GB" kern="0" dirty="0">
              <a:solidFill>
                <a:srgbClr val="40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7477A8-BCD2-41DE-A388-F1A2EF24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51" y="914399"/>
            <a:ext cx="2807129" cy="3816000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/>
              <a:t>of Neural Networks in heart monitoring apparatus for identifying irregular heartbeats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647631B-D0C5-436D-8745-8F715C81C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CDC320-75AC-493B-BD8B-0D2417B185B5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Dimension: Technical application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076344" y="843558"/>
            <a:ext cx="4596780" cy="28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0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Dimension: Technical application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31590"/>
            <a:ext cx="5169339" cy="3241527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0E7477A8-BCD2-41DE-A388-F1A2EF24F9BE}"/>
              </a:ext>
            </a:extLst>
          </p:cNvPr>
          <p:cNvSpPr txBox="1">
            <a:spLocks/>
          </p:cNvSpPr>
          <p:nvPr/>
        </p:nvSpPr>
        <p:spPr>
          <a:xfrm>
            <a:off x="684751" y="914399"/>
            <a:ext cx="2807129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u="sng" dirty="0" smtClean="0"/>
          </a:p>
          <a:p>
            <a:pPr marL="0" indent="0">
              <a:buFont typeface="Wingdings" pitchFamily="2" charset="2"/>
              <a:buNone/>
            </a:pPr>
            <a:r>
              <a:rPr lang="en-US" u="sng" dirty="0" smtClean="0"/>
              <a:t>Example: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/>
              <a:t>Method for controlling a turbine using a neural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404906"/>
          </a:xfrm>
        </p:spPr>
        <p:txBody>
          <a:bodyPr/>
          <a:lstStyle/>
          <a:p>
            <a:r>
              <a:rPr lang="en-GB" dirty="0" smtClean="0"/>
              <a:t>Agenda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EPO’s two hurdles approach – technical character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Dimension 1: specific technical implementation</a:t>
            </a:r>
            <a:endParaRPr lang="en-US" dirty="0">
              <a:solidFill>
                <a:schemeClr val="tx1"/>
              </a:solidFill>
            </a:endParaRPr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Dimension 2: technical application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rgbClr val="C00000"/>
                </a:solidFill>
              </a:rPr>
              <a:t>Examples from AI conference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/>
              <a:t>Cartography of Additive manufacturing (AM)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Summary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86176" y="268288"/>
            <a:ext cx="7846637" cy="719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686176" y="1347614"/>
            <a:ext cx="7846637" cy="3384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tabLst>
                <a:tab pos="78009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96D36-4F86-4A93-98A1-6A4EB58372AF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from AI conference poster session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1550"/>
            <a:ext cx="52565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00087"/>
            <a:ext cx="3333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A method of automatically adapting </a:t>
            </a:r>
            <a:r>
              <a:rPr lang="en-GB" dirty="0" err="1" smtClean="0"/>
              <a:t>behavior</a:t>
            </a:r>
            <a:r>
              <a:rPr lang="en-GB" dirty="0" smtClean="0"/>
              <a:t> of a mobile robotic device to increase a likelihood that the mobile robotic device will complete a task involving interaction with a human successfully, wherein a successful completion of task comprises (...)</a:t>
            </a:r>
          </a:p>
          <a:p>
            <a:endParaRPr lang="en-GB" dirty="0"/>
          </a:p>
          <a:p>
            <a:r>
              <a:rPr lang="en-GB" dirty="0" smtClean="0"/>
              <a:t>7. A mobile robot comprising:</a:t>
            </a:r>
          </a:p>
          <a:p>
            <a:pPr>
              <a:buFontTx/>
              <a:buChar char="-"/>
            </a:pPr>
            <a:r>
              <a:rPr lang="en-GB" dirty="0" smtClean="0"/>
              <a:t>first and second sensors</a:t>
            </a:r>
          </a:p>
          <a:p>
            <a:pPr>
              <a:buFontTx/>
              <a:buChar char="-"/>
            </a:pPr>
            <a:r>
              <a:rPr lang="en-GB" dirty="0" smtClean="0"/>
              <a:t>...</a:t>
            </a:r>
          </a:p>
          <a:p>
            <a:pPr marL="0" indent="0">
              <a:buNone/>
            </a:pPr>
            <a:r>
              <a:rPr lang="en-GB" dirty="0" smtClean="0"/>
              <a:t>- executable program instructions... causes the system to perform a method of automatically adapting </a:t>
            </a:r>
            <a:r>
              <a:rPr lang="en-GB" dirty="0" err="1" smtClean="0"/>
              <a:t>behavior</a:t>
            </a:r>
            <a:r>
              <a:rPr lang="en-GB" dirty="0" smtClean="0"/>
              <a:t> of a mobile robotic device ...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96D36-4F86-4A93-98A1-6A4EB58372AF}" type="slidenum">
              <a:rPr lang="en-GB" smtClean="0"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Granted claim 1 of EP2 965 267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96D36-4F86-4A93-98A1-6A4EB58372AF}" type="slidenum">
              <a:rPr lang="en-GB" smtClean="0"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therapy with the support of AI systems -EP3010585 (Duke University)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9582"/>
            <a:ext cx="69847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6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71404-3832-4EB6-9155-7B44DB3F8D43}" type="slidenum">
              <a:rPr lang="en-GB" smtClean="0"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600" y="1491630"/>
            <a:ext cx="4820504" cy="1512168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9502"/>
            <a:ext cx="2687960" cy="418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502"/>
            <a:ext cx="3240361" cy="41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A </a:t>
            </a:r>
            <a:r>
              <a:rPr lang="en-GB" dirty="0" smtClean="0">
                <a:solidFill>
                  <a:srgbClr val="C00000"/>
                </a:solidFill>
              </a:rPr>
              <a:t>method</a:t>
            </a:r>
            <a:r>
              <a:rPr lang="en-GB" dirty="0" smtClean="0"/>
              <a:t> comprising: at a </a:t>
            </a:r>
            <a:r>
              <a:rPr lang="en-GB" dirty="0" smtClean="0">
                <a:solidFill>
                  <a:srgbClr val="C00000"/>
                </a:solidFill>
              </a:rPr>
              <a:t>processor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C00000"/>
                </a:solidFill>
              </a:rPr>
              <a:t>memory</a:t>
            </a:r>
            <a:r>
              <a:rPr lang="en-GB" dirty="0" smtClean="0"/>
              <a:t>: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receiving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data</a:t>
            </a:r>
            <a:r>
              <a:rPr lang="en-GB" dirty="0" smtClean="0"/>
              <a:t> based on patient information and geometric characterization (...)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generating</a:t>
            </a:r>
            <a:r>
              <a:rPr lang="en-GB" dirty="0" smtClean="0"/>
              <a:t>, based on the data and a predictive model obtained from a plurality of prior clinical cases of other patients, a first set of radiation treatment planning parameters for the patient;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generating</a:t>
            </a:r>
            <a:r>
              <a:rPr lang="en-GB" dirty="0" smtClean="0"/>
              <a:t>, based on the data and the predictive model (...)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presenting</a:t>
            </a:r>
            <a:r>
              <a:rPr lang="en-GB" dirty="0" smtClean="0"/>
              <a:t> the first and second radiation treatment planning parameters via a </a:t>
            </a:r>
            <a:r>
              <a:rPr lang="en-GB" dirty="0" smtClean="0">
                <a:solidFill>
                  <a:srgbClr val="C00000"/>
                </a:solidFill>
              </a:rPr>
              <a:t>user interface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96D36-4F86-4A93-98A1-6A4EB58372AF}" type="slidenum">
              <a:rPr lang="en-GB" smtClean="0"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Granted claim 1 of EP3010585 (Duke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0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404906"/>
          </a:xfrm>
        </p:spPr>
        <p:txBody>
          <a:bodyPr/>
          <a:lstStyle/>
          <a:p>
            <a:r>
              <a:rPr lang="en-GB" dirty="0" smtClean="0"/>
              <a:t>Agenda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EPO’s two hurdles approach – technical character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Dimension 1: specific technical implementation</a:t>
            </a:r>
            <a:endParaRPr lang="en-US" dirty="0">
              <a:solidFill>
                <a:schemeClr val="tx1"/>
              </a:solidFill>
            </a:endParaRPr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Dimension 2: technical application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Examples from AI conference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rgbClr val="C00000"/>
                </a:solidFill>
              </a:rPr>
              <a:t>Cartography of Additive manufacturing (AM)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Summary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86176" y="268288"/>
            <a:ext cx="7846637" cy="719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686176" y="1347614"/>
            <a:ext cx="7846637" cy="3384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tabLst>
                <a:tab pos="78009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71404-3832-4EB6-9155-7B44DB3F8D43}" type="slidenum">
              <a:rPr lang="en-GB" smtClean="0"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600" y="1491630"/>
            <a:ext cx="4820504" cy="1512168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9502"/>
            <a:ext cx="2687960" cy="418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502"/>
            <a:ext cx="3240361" cy="41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Manufacturing (AM) cartography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635896" y="1995686"/>
            <a:ext cx="1492752" cy="123843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2622" y="2139702"/>
            <a:ext cx="479298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400" b="1" dirty="0" smtClean="0"/>
              <a:t>AM</a:t>
            </a:r>
          </a:p>
        </p:txBody>
      </p:sp>
      <p:cxnSp>
        <p:nvCxnSpPr>
          <p:cNvPr id="67" name="Straight Connector 66"/>
          <p:cNvCxnSpPr>
            <a:endCxn id="72" idx="1"/>
          </p:cNvCxnSpPr>
          <p:nvPr/>
        </p:nvCxnSpPr>
        <p:spPr>
          <a:xfrm>
            <a:off x="1763688" y="1703823"/>
            <a:ext cx="39285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128648" y="1383979"/>
            <a:ext cx="1479355" cy="6396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Apparatus &amp; processes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156540" y="1383979"/>
            <a:ext cx="1479355" cy="6396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563889" y="3234123"/>
            <a:ext cx="1656184" cy="6396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23528" y="997829"/>
            <a:ext cx="1322349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Polymers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23528" y="1383979"/>
            <a:ext cx="1322349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Metals &amp; alloys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23527" y="1766993"/>
            <a:ext cx="1322349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Ceramics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23526" y="2139702"/>
            <a:ext cx="1322349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Biomaterials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763688" y="1012401"/>
            <a:ext cx="0" cy="141533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88224" y="1703823"/>
            <a:ext cx="39285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983328" y="1012401"/>
            <a:ext cx="0" cy="141533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092280" y="989818"/>
            <a:ext cx="1584176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Control &amp; monitoring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092280" y="1383978"/>
            <a:ext cx="1584176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 smtClean="0">
                <a:solidFill>
                  <a:schemeClr val="tx1"/>
                </a:solidFill>
              </a:rPr>
              <a:t>ICT &amp; infrastructure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092280" y="1766992"/>
            <a:ext cx="1584176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Energy source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86128" y="2139702"/>
            <a:ext cx="1584176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dirty="0" smtClean="0">
                <a:solidFill>
                  <a:schemeClr val="tx1"/>
                </a:solidFill>
              </a:rPr>
              <a:t>AM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39552" y="4371950"/>
            <a:ext cx="1106324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529571" y="4367747"/>
            <a:ext cx="1178333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&amp; medical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691680" y="4370018"/>
            <a:ext cx="792088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Tooling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4382270" y="3877776"/>
            <a:ext cx="1" cy="392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539552" y="4270175"/>
            <a:ext cx="813075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757622" y="4373096"/>
            <a:ext cx="770000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4588084" y="4371950"/>
            <a:ext cx="889651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558096" y="4370018"/>
            <a:ext cx="955697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590612" y="4363426"/>
            <a:ext cx="959126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 goods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609641" y="4363426"/>
            <a:ext cx="1066815" cy="3007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42561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Fast growth in all core fields of AM</a:t>
            </a:r>
            <a:endParaRPr lang="en-GB" dirty="0"/>
          </a:p>
        </p:txBody>
      </p:sp>
      <p:sp>
        <p:nvSpPr>
          <p:cNvPr id="7" name="52 Rectángulo"/>
          <p:cNvSpPr/>
          <p:nvPr/>
        </p:nvSpPr>
        <p:spPr>
          <a:xfrm>
            <a:off x="674812" y="761677"/>
            <a:ext cx="846918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Number of </a:t>
            </a:r>
            <a:r>
              <a:rPr lang="en-US" sz="1400" dirty="0" smtClean="0"/>
              <a:t>applications related to the three main AM technology fields filed with the EPO</a:t>
            </a:r>
            <a:r>
              <a:rPr lang="en-US" sz="1400" dirty="0"/>
              <a:t>, 1990-2018</a:t>
            </a:r>
            <a:endParaRPr lang="en-GB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55576" y="113159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634158"/>
              </p:ext>
            </p:extLst>
          </p:nvPr>
        </p:nvGraphicFramePr>
        <p:xfrm>
          <a:off x="755576" y="1203598"/>
          <a:ext cx="74888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4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404906"/>
          </a:xfrm>
        </p:spPr>
        <p:txBody>
          <a:bodyPr/>
          <a:lstStyle/>
          <a:p>
            <a:r>
              <a:rPr lang="en-GB" dirty="0" smtClean="0"/>
              <a:t>Agenda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EPO’s two hurdles approach – technical character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Dimension 1: specific technical implementation</a:t>
            </a:r>
            <a:endParaRPr lang="en-US" dirty="0">
              <a:solidFill>
                <a:schemeClr val="tx1"/>
              </a:solidFill>
            </a:endParaRPr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Dimension 2: technical application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Examples from AI conference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Examples from scoping workshop for AI conference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rgbClr val="C00000"/>
                </a:solidFill>
              </a:rPr>
              <a:t>Summary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86176" y="268288"/>
            <a:ext cx="7846637" cy="719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686176" y="1347614"/>
            <a:ext cx="7846637" cy="3384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tabLst>
                <a:tab pos="78009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Assessment of technical contribution: 2 dimensions</a:t>
            </a:r>
          </a:p>
          <a:p>
            <a:endParaRPr lang="en-GB" dirty="0" smtClean="0"/>
          </a:p>
          <a:p>
            <a:r>
              <a:rPr lang="en-GB" dirty="0" smtClean="0"/>
              <a:t>Increase in mixed type applications across technical fields</a:t>
            </a:r>
          </a:p>
          <a:p>
            <a:endParaRPr lang="en-GB" dirty="0" smtClean="0"/>
          </a:p>
          <a:p>
            <a:r>
              <a:rPr lang="en-GB" dirty="0" smtClean="0"/>
              <a:t>Inventive </a:t>
            </a:r>
            <a:r>
              <a:rPr lang="en-GB" dirty="0" smtClean="0"/>
              <a:t>step – technical effect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Clarity </a:t>
            </a:r>
            <a:r>
              <a:rPr lang="en-GB" dirty="0" smtClean="0"/>
              <a:t>issues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Additive manufacturing: </a:t>
            </a:r>
            <a:r>
              <a:rPr lang="en-GB" dirty="0" smtClean="0"/>
              <a:t>future of manufacturing?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96D36-4F86-4A93-98A1-6A4EB58372AF}" type="slidenum">
              <a:rPr lang="en-GB" smtClean="0"/>
              <a:t>26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7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728487"/>
          </a:xfrm>
        </p:spPr>
        <p:txBody>
          <a:bodyPr/>
          <a:lstStyle/>
          <a:p>
            <a:r>
              <a:rPr lang="en-GB" dirty="0" smtClean="0"/>
              <a:t>The patentability of AI at the EPO: an established and systematic approach</a:t>
            </a:r>
            <a:endParaRPr lang="en-GB" dirty="0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86176" y="268288"/>
            <a:ext cx="7846637" cy="719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686176" y="1347614"/>
            <a:ext cx="7846637" cy="3384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tabLst>
                <a:tab pos="7800975" algn="r"/>
              </a:tabLst>
            </a:pP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0E7477A8-BCD2-41DE-A388-F1A2EF24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51" y="1349205"/>
            <a:ext cx="2951145" cy="3598809"/>
          </a:xfrm>
        </p:spPr>
        <p:txBody>
          <a:bodyPr/>
          <a:lstStyle/>
          <a:p>
            <a:pPr marL="0" indent="0">
              <a:buNone/>
            </a:pPr>
            <a:r>
              <a:rPr lang="nl-BE" b="1" dirty="0" err="1" smtClean="0"/>
              <a:t>Guidelines</a:t>
            </a:r>
            <a:r>
              <a:rPr lang="nl-BE" b="1" dirty="0" smtClean="0"/>
              <a:t> for Examination </a:t>
            </a:r>
          </a:p>
          <a:p>
            <a:pPr marL="0" indent="0">
              <a:buNone/>
            </a:pPr>
            <a:r>
              <a:rPr lang="nl-BE" b="1" dirty="0" smtClean="0"/>
              <a:t>in the EPO</a:t>
            </a:r>
            <a:r>
              <a:rPr lang="nl-BE" dirty="0" smtClean="0"/>
              <a:t>: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b="1" dirty="0" err="1" smtClean="0">
                <a:solidFill>
                  <a:schemeClr val="accent2"/>
                </a:solidFill>
              </a:rPr>
              <a:t>Section</a:t>
            </a:r>
            <a:r>
              <a:rPr lang="nl-BE" b="1" dirty="0" smtClean="0">
                <a:solidFill>
                  <a:schemeClr val="accent2"/>
                </a:solidFill>
              </a:rPr>
              <a:t> G-II, 3.3.1</a:t>
            </a:r>
          </a:p>
          <a:p>
            <a:pPr marL="0" indent="0">
              <a:buNone/>
            </a:pPr>
            <a:r>
              <a:rPr lang="nl-BE" dirty="0" smtClean="0"/>
              <a:t>“</a:t>
            </a:r>
            <a:r>
              <a:rPr lang="nl-BE" dirty="0" err="1"/>
              <a:t>A</a:t>
            </a:r>
            <a:r>
              <a:rPr lang="nl-BE" dirty="0" err="1" smtClean="0"/>
              <a:t>rtificial</a:t>
            </a:r>
            <a:r>
              <a:rPr lang="nl-BE" dirty="0" smtClean="0"/>
              <a:t> intelligence and machine </a:t>
            </a:r>
            <a:r>
              <a:rPr lang="nl-BE" dirty="0" err="1" smtClean="0"/>
              <a:t>learning</a:t>
            </a:r>
            <a:r>
              <a:rPr lang="nl-BE" dirty="0" smtClean="0"/>
              <a:t>”</a:t>
            </a:r>
          </a:p>
          <a:p>
            <a:pPr marL="0" indent="0">
              <a:buNone/>
            </a:pPr>
            <a:r>
              <a:rPr lang="nl-BE" dirty="0"/>
              <a:t>(as of 1/11/2018)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03598"/>
            <a:ext cx="5020475" cy="3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404906"/>
          </a:xfrm>
        </p:spPr>
        <p:txBody>
          <a:bodyPr/>
          <a:lstStyle/>
          <a:p>
            <a:r>
              <a:rPr lang="en-GB" dirty="0" smtClean="0"/>
              <a:t>Agenda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rgbClr val="C00000"/>
                </a:solidFill>
              </a:rPr>
              <a:t>EPO’s two hurdles approach – technical character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Dimension 1: specific technical implementation</a:t>
            </a:r>
            <a:endParaRPr lang="en-US" dirty="0">
              <a:solidFill>
                <a:schemeClr val="tx1"/>
              </a:solidFill>
            </a:endParaRPr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Dimension 2: technical application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Examples from AI conference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/>
              <a:t>Cartography of Additive manufacturing (AM)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Summary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86176" y="268288"/>
            <a:ext cx="7846637" cy="719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686176" y="1347614"/>
            <a:ext cx="7846637" cy="3384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tabLst>
                <a:tab pos="78009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404906"/>
          </a:xfrm>
        </p:spPr>
        <p:txBody>
          <a:bodyPr/>
          <a:lstStyle/>
          <a:p>
            <a:r>
              <a:rPr lang="en-GB" dirty="0" smtClean="0"/>
              <a:t>The EPO's </a:t>
            </a:r>
            <a:r>
              <a:rPr lang="en-GB" dirty="0"/>
              <a:t>established </a:t>
            </a:r>
            <a:r>
              <a:rPr lang="en-GB" dirty="0" smtClean="0"/>
              <a:t>"two-hurdles" approach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843558"/>
            <a:ext cx="7846638" cy="3744416"/>
          </a:xfrm>
        </p:spPr>
        <p:txBody>
          <a:bodyPr anchor="ctr"/>
          <a:lstStyle/>
          <a:p>
            <a:r>
              <a:rPr lang="en-US" b="1" dirty="0" smtClean="0"/>
              <a:t>1st hurdle: </a:t>
            </a:r>
            <a:r>
              <a:rPr lang="en-US" b="1" dirty="0" smtClean="0">
                <a:solidFill>
                  <a:schemeClr val="accent2"/>
                </a:solidFill>
              </a:rPr>
              <a:t>Eligibility / Technical character </a:t>
            </a:r>
            <a:r>
              <a:rPr lang="en-US" dirty="0" smtClean="0"/>
              <a:t>(Art. 52(1))</a:t>
            </a:r>
          </a:p>
          <a:p>
            <a:pPr lvl="1"/>
            <a:r>
              <a:rPr lang="en-US" dirty="0" smtClean="0">
                <a:solidFill>
                  <a:srgbClr val="BE0F05"/>
                </a:solidFill>
              </a:rPr>
              <a:t>Established without reference to prior art</a:t>
            </a:r>
            <a:br>
              <a:rPr lang="en-US" dirty="0" smtClean="0">
                <a:solidFill>
                  <a:srgbClr val="BE0F05"/>
                </a:solidFill>
              </a:rPr>
            </a:br>
            <a:r>
              <a:rPr lang="en-US" dirty="0" smtClean="0">
                <a:solidFill>
                  <a:srgbClr val="BE0F05"/>
                </a:solidFill>
              </a:rPr>
              <a:t>Goal: </a:t>
            </a:r>
            <a:r>
              <a:rPr lang="en-US" dirty="0" smtClean="0"/>
              <a:t>To avoid the exclusions (Art. 52(2): programs, mathematics, algorithms, mental act </a:t>
            </a:r>
            <a:r>
              <a:rPr lang="en-US" dirty="0"/>
              <a:t>... </a:t>
            </a:r>
            <a:r>
              <a:rPr lang="en-US" dirty="0" smtClean="0"/>
              <a:t>"as such" (Art</a:t>
            </a:r>
            <a:r>
              <a:rPr lang="en-US" dirty="0"/>
              <a:t>. </a:t>
            </a:r>
            <a:r>
              <a:rPr lang="en-US" dirty="0" smtClean="0"/>
              <a:t>52(3))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Usually easy to pass: "computer-implemented method", ...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BE0F05"/>
                </a:solidFill>
              </a:rPr>
              <a:t>Often: Mixed-type inventions (GL G-VII</a:t>
            </a:r>
            <a:r>
              <a:rPr lang="en-US" dirty="0">
                <a:solidFill>
                  <a:srgbClr val="BE0F05"/>
                </a:solidFill>
              </a:rPr>
              <a:t>, 5.4</a:t>
            </a:r>
            <a:r>
              <a:rPr lang="en-US" dirty="0" smtClean="0">
                <a:solidFill>
                  <a:srgbClr val="BE0F05"/>
                </a:solidFill>
              </a:rPr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4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800" y="930301"/>
            <a:ext cx="7846638" cy="3816000"/>
          </a:xfrm>
        </p:spPr>
        <p:txBody>
          <a:bodyPr/>
          <a:lstStyle/>
          <a:p>
            <a:r>
              <a:rPr lang="en-GB" dirty="0"/>
              <a:t>2nd hurdle: </a:t>
            </a:r>
            <a:r>
              <a:rPr lang="en-GB" dirty="0">
                <a:solidFill>
                  <a:srgbClr val="BE0F05"/>
                </a:solidFill>
              </a:rPr>
              <a:t>Technical purpose</a:t>
            </a:r>
            <a:r>
              <a:rPr lang="en-GB" dirty="0"/>
              <a:t>? (Art. 52(1), 56)</a:t>
            </a:r>
          </a:p>
          <a:p>
            <a:pPr lvl="1"/>
            <a:r>
              <a:rPr lang="en-GB" dirty="0"/>
              <a:t>Is a technical problem solved by technical means?</a:t>
            </a:r>
          </a:p>
          <a:p>
            <a:endParaRPr lang="en-GB" dirty="0"/>
          </a:p>
          <a:p>
            <a:pPr marL="432000" indent="0">
              <a:buNone/>
            </a:pPr>
            <a:endParaRPr lang="en-GB" dirty="0" smtClean="0"/>
          </a:p>
          <a:p>
            <a:pPr marL="432000" lvl="1" indent="0">
              <a:buNone/>
            </a:pPr>
            <a:r>
              <a:rPr lang="en-US" dirty="0"/>
              <a:t>Non-technical features (algorithmic/mathematical) can contribute to technical character </a:t>
            </a:r>
            <a:r>
              <a:rPr lang="en-US" b="1" dirty="0"/>
              <a:t>in combination with</a:t>
            </a:r>
            <a:r>
              <a:rPr lang="en-US" dirty="0"/>
              <a:t> technical features in the context of the invention </a:t>
            </a:r>
          </a:p>
          <a:p>
            <a:pPr marL="432000" indent="0">
              <a:buNone/>
            </a:pPr>
            <a:endParaRPr lang="en-GB" dirty="0"/>
          </a:p>
          <a:p>
            <a:pPr marL="432000" indent="0">
              <a:buNone/>
            </a:pPr>
            <a:r>
              <a:rPr lang="en-GB" u="sng" dirty="0" smtClean="0"/>
              <a:t>The question remains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chemeClr val="accent2"/>
                </a:solidFill>
              </a:rPr>
              <a:t>how</a:t>
            </a:r>
            <a:r>
              <a:rPr lang="en-GB" dirty="0" smtClean="0"/>
              <a:t> can an algorithmic feature contribute to the technical character</a:t>
            </a:r>
            <a:r>
              <a:rPr lang="en-GB" dirty="0"/>
              <a:t>?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EPO's established "two-hurdles" approach</a:t>
            </a:r>
            <a:endParaRPr lang="en-US" dirty="0"/>
          </a:p>
        </p:txBody>
      </p:sp>
      <p:sp>
        <p:nvSpPr>
          <p:cNvPr id="6" name="Gleichschenkliges Dreieck 15"/>
          <p:cNvSpPr/>
          <p:nvPr/>
        </p:nvSpPr>
        <p:spPr>
          <a:xfrm rot="5400000">
            <a:off x="850302" y="2461194"/>
            <a:ext cx="298774" cy="1037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16000"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6800" y="914399"/>
            <a:ext cx="4399256" cy="38160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Two </a:t>
            </a:r>
            <a:r>
              <a:rPr lang="en-GB" b="1" dirty="0"/>
              <a:t>dimensions:</a:t>
            </a:r>
          </a:p>
          <a:p>
            <a:r>
              <a:rPr lang="en-GB" dirty="0"/>
              <a:t>By being adapted to a </a:t>
            </a:r>
            <a:r>
              <a:rPr lang="en-GB" b="1" dirty="0">
                <a:solidFill>
                  <a:schemeClr val="accent2"/>
                </a:solidFill>
              </a:rPr>
              <a:t>specific technical implementation</a:t>
            </a:r>
          </a:p>
          <a:p>
            <a:r>
              <a:rPr lang="en-GB" dirty="0"/>
              <a:t>By its </a:t>
            </a:r>
            <a:r>
              <a:rPr lang="en-GB" b="1" dirty="0">
                <a:solidFill>
                  <a:schemeClr val="accent2"/>
                </a:solidFill>
              </a:rPr>
              <a:t>application</a:t>
            </a:r>
            <a:r>
              <a:rPr lang="en-GB" dirty="0"/>
              <a:t> to a field </a:t>
            </a:r>
            <a:r>
              <a:rPr lang="en-GB" dirty="0" smtClean="0"/>
              <a:t>of </a:t>
            </a:r>
            <a:r>
              <a:rPr lang="en-GB" dirty="0"/>
              <a:t>technology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CDC320-75AC-493B-BD8B-0D2417B185B5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 to the technical character: 2 dimensions</a:t>
            </a:r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35968" y="699542"/>
            <a:ext cx="7848000" cy="20162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4213" y="988023"/>
            <a:ext cx="7848600" cy="864096"/>
          </a:xfrm>
          <a:prstGeom prst="rect">
            <a:avLst/>
          </a:prstGeom>
          <a:solidFill>
            <a:srgbClr val="E0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kern="0" dirty="0" smtClean="0">
                <a:solidFill>
                  <a:srgbClr val="404955"/>
                </a:solidFill>
              </a:rPr>
              <a:t>Question:</a:t>
            </a:r>
            <a:r>
              <a:rPr lang="en-GB" kern="0" dirty="0" smtClean="0">
                <a:solidFill>
                  <a:srgbClr val="404955"/>
                </a:solidFill>
              </a:rPr>
              <a:t> Do(</a:t>
            </a:r>
            <a:r>
              <a:rPr lang="en-GB" kern="0" dirty="0" err="1" smtClean="0">
                <a:solidFill>
                  <a:srgbClr val="404955"/>
                </a:solidFill>
              </a:rPr>
              <a:t>es</a:t>
            </a:r>
            <a:r>
              <a:rPr lang="en-GB" kern="0" dirty="0">
                <a:solidFill>
                  <a:srgbClr val="404955"/>
                </a:solidFill>
              </a:rPr>
              <a:t>) the AI and ML Method (steps) contribute to </a:t>
            </a:r>
            <a:r>
              <a:rPr lang="en-GB" kern="0" dirty="0" smtClean="0">
                <a:solidFill>
                  <a:srgbClr val="404955"/>
                </a:solidFill>
              </a:rPr>
              <a:t>the </a:t>
            </a:r>
            <a:r>
              <a:rPr lang="en-GB" kern="0" dirty="0">
                <a:solidFill>
                  <a:srgbClr val="404955"/>
                </a:solidFill>
              </a:rPr>
              <a:t>Technical Character of the </a:t>
            </a:r>
            <a:r>
              <a:rPr lang="en-GB" kern="0" dirty="0" smtClean="0">
                <a:solidFill>
                  <a:srgbClr val="404955"/>
                </a:solidFill>
              </a:rPr>
              <a:t>Invention?</a:t>
            </a:r>
            <a:endParaRPr lang="en-GB" kern="0" dirty="0">
              <a:solidFill>
                <a:srgbClr val="404955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2F2E1CB-F9CB-41E5-899F-891BB1B027E1}"/>
              </a:ext>
            </a:extLst>
          </p:cNvPr>
          <p:cNvCxnSpPr/>
          <p:nvPr/>
        </p:nvCxnSpPr>
        <p:spPr>
          <a:xfrm flipV="1">
            <a:off x="5797962" y="2427734"/>
            <a:ext cx="0" cy="111843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1FFDDFE5-6C80-46B5-B1B8-5818EB68183B}"/>
              </a:ext>
            </a:extLst>
          </p:cNvPr>
          <p:cNvCxnSpPr/>
          <p:nvPr/>
        </p:nvCxnSpPr>
        <p:spPr>
          <a:xfrm>
            <a:off x="5796136" y="3523756"/>
            <a:ext cx="129614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3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7600" y="270000"/>
            <a:ext cx="7846638" cy="404906"/>
          </a:xfrm>
        </p:spPr>
        <p:txBody>
          <a:bodyPr/>
          <a:lstStyle/>
          <a:p>
            <a:r>
              <a:rPr lang="en-GB" dirty="0" smtClean="0"/>
              <a:t>Agenda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EPO’s two hurdles approach – technical character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>
                <a:solidFill>
                  <a:srgbClr val="C00000"/>
                </a:solidFill>
              </a:rPr>
              <a:t>Dimension 1: specific technical implementation</a:t>
            </a:r>
            <a:endParaRPr lang="en-US" dirty="0">
              <a:solidFill>
                <a:srgbClr val="C00000"/>
              </a:solidFill>
            </a:endParaRPr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Dimension 2: technical application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Examples from AI conference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Examples from scoping workshop for AI conference</a:t>
            </a:r>
          </a:p>
          <a:p>
            <a:pPr marL="228600" indent="-228600">
              <a:tabLst>
                <a:tab pos="7800975" algn="r"/>
              </a:tabLst>
            </a:pPr>
            <a:endParaRPr lang="en-US" dirty="0"/>
          </a:p>
          <a:p>
            <a:pPr marL="228600" indent="-228600">
              <a:tabLst>
                <a:tab pos="7800975" algn="r"/>
              </a:tabLst>
            </a:pPr>
            <a:r>
              <a:rPr lang="en-US" dirty="0" smtClean="0"/>
              <a:t>Summary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686176" y="268288"/>
            <a:ext cx="7846637" cy="719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686176" y="1347614"/>
            <a:ext cx="7846637" cy="3384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3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87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05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741" indent="-215935" algn="l" defTabSz="91412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676" indent="-215935" algn="l" defTabSz="9871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tabLst>
                <a:tab pos="78009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6800" y="962105"/>
            <a:ext cx="7846638" cy="3816000"/>
          </a:xfrm>
        </p:spPr>
        <p:txBody>
          <a:bodyPr/>
          <a:lstStyle/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endParaRPr lang="en-GB" dirty="0" smtClean="0"/>
          </a:p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endParaRPr lang="en-GB" dirty="0"/>
          </a:p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endParaRPr lang="en-GB" dirty="0" smtClean="0"/>
          </a:p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endParaRPr lang="en-GB" dirty="0" smtClean="0"/>
          </a:p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r>
              <a:rPr lang="en-GB" dirty="0" smtClean="0"/>
              <a:t>Claim must be directed </a:t>
            </a:r>
            <a:r>
              <a:rPr lang="en-GB" dirty="0"/>
              <a:t>to a </a:t>
            </a:r>
            <a:r>
              <a:rPr lang="en-GB" dirty="0">
                <a:solidFill>
                  <a:srgbClr val="BE0F05"/>
                </a:solidFill>
              </a:rPr>
              <a:t>specific</a:t>
            </a:r>
            <a:r>
              <a:rPr lang="en-GB" dirty="0"/>
              <a:t> technical </a:t>
            </a:r>
            <a:r>
              <a:rPr lang="en-GB" dirty="0" smtClean="0"/>
              <a:t>implementation:</a:t>
            </a:r>
          </a:p>
          <a:p>
            <a:pPr marL="0" indent="0">
              <a:lnSpc>
                <a:spcPts val="2700"/>
              </a:lnSpc>
              <a:buClr>
                <a:schemeClr val="tx1"/>
              </a:buClr>
              <a:buNone/>
            </a:pPr>
            <a:endParaRPr lang="en-GB" dirty="0"/>
          </a:p>
          <a:p>
            <a:pPr>
              <a:lnSpc>
                <a:spcPts val="2700"/>
              </a:lnSpc>
              <a:buClr>
                <a:schemeClr val="tx1"/>
              </a:buClr>
            </a:pPr>
            <a:r>
              <a:rPr lang="en-GB" dirty="0"/>
              <a:t>AI algorithm is specifically adapted for that implementation</a:t>
            </a:r>
          </a:p>
          <a:p>
            <a:pPr>
              <a:lnSpc>
                <a:spcPts val="2700"/>
              </a:lnSpc>
              <a:buClr>
                <a:schemeClr val="tx1"/>
              </a:buClr>
            </a:pPr>
            <a:r>
              <a:rPr lang="en-GB" dirty="0"/>
              <a:t>AI design motivated by technical considerations of the internal functioning of the computer</a:t>
            </a:r>
          </a:p>
          <a:p>
            <a:pPr>
              <a:lnSpc>
                <a:spcPts val="2700"/>
              </a:lnSpc>
              <a:buClr>
                <a:schemeClr val="tx1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CDC320-75AC-493B-BD8B-0D2417B185B5}" type="slidenum">
              <a:rPr lang="en-GB" smtClean="0"/>
              <a:t>9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Dimension: Specific technical implementation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213" y="987216"/>
            <a:ext cx="7848600" cy="864096"/>
          </a:xfrm>
          <a:prstGeom prst="rect">
            <a:avLst/>
          </a:prstGeom>
          <a:solidFill>
            <a:srgbClr val="E0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kern="0" dirty="0">
                <a:solidFill>
                  <a:srgbClr val="404955"/>
                </a:solidFill>
              </a:rPr>
              <a:t>Question:</a:t>
            </a:r>
            <a:r>
              <a:rPr lang="en-GB" kern="0" dirty="0">
                <a:solidFill>
                  <a:srgbClr val="404955"/>
                </a:solidFill>
              </a:rPr>
              <a:t> Do(</a:t>
            </a:r>
            <a:r>
              <a:rPr lang="en-GB" kern="0" dirty="0" err="1">
                <a:solidFill>
                  <a:srgbClr val="404955"/>
                </a:solidFill>
              </a:rPr>
              <a:t>es</a:t>
            </a:r>
            <a:r>
              <a:rPr lang="en-GB" kern="0" dirty="0">
                <a:solidFill>
                  <a:srgbClr val="404955"/>
                </a:solidFill>
              </a:rPr>
              <a:t>) the AI and ML Method (steps) contribute to </a:t>
            </a:r>
            <a:r>
              <a:rPr lang="en-GB" kern="0" dirty="0" smtClean="0">
                <a:solidFill>
                  <a:srgbClr val="404955"/>
                </a:solidFill>
              </a:rPr>
              <a:t>the </a:t>
            </a:r>
            <a:r>
              <a:rPr lang="en-GB" kern="0" dirty="0">
                <a:solidFill>
                  <a:srgbClr val="404955"/>
                </a:solidFill>
              </a:rPr>
              <a:t>Technical Character of the </a:t>
            </a:r>
            <a:r>
              <a:rPr lang="en-GB" kern="0" dirty="0" smtClean="0">
                <a:solidFill>
                  <a:srgbClr val="404955"/>
                </a:solidFill>
              </a:rPr>
              <a:t>Invention?</a:t>
            </a:r>
            <a:endParaRPr lang="en-GB" kern="0" dirty="0">
              <a:solidFill>
                <a:srgbClr val="40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O Paginated Template English">
  <a:themeElements>
    <a:clrScheme name="EPO colour palette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1CCD5"/>
        </a:solidFill>
        <a:ln>
          <a:noFill/>
        </a:ln>
      </a:spPr>
      <a:bodyPr rtlCol="0" anchor="ctr"/>
      <a:lstStyle>
        <a:defPPr algn="ctr">
          <a:defRPr sz="1800" kern="12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 marL="0" indent="0">
          <a:lnSpc>
            <a:spcPct val="100000"/>
          </a:lnSpc>
          <a:spcAft>
            <a:spcPts val="300"/>
          </a:spcAft>
          <a:buNone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PO Template German.potx" id="{DA80B3F9-6BE6-495E-953C-2271A08F7B68}" vid="{25762C69-4921-4855-B156-EB4943BE62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1226</Words>
  <Application>Microsoft Office PowerPoint</Application>
  <PresentationFormat>On-screen Show (16:9)</PresentationFormat>
  <Paragraphs>271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EPO Paginated Template English</vt:lpstr>
      <vt:lpstr>Patenting Artificial Intelligence at the EPO</vt:lpstr>
      <vt:lpstr>   </vt:lpstr>
      <vt:lpstr>The patentability of AI at the EPO: an established and systematic approach</vt:lpstr>
      <vt:lpstr>Agenda </vt:lpstr>
      <vt:lpstr>The EPO's established "two-hurdles" approach     </vt:lpstr>
      <vt:lpstr>The EPO's established "two-hurdles" approach</vt:lpstr>
      <vt:lpstr>Contribution to the technical character: 2 dimensions</vt:lpstr>
      <vt:lpstr>Agenda </vt:lpstr>
      <vt:lpstr>Dimension: Specific technical implementation</vt:lpstr>
      <vt:lpstr>Dimension: Specific technical implementation</vt:lpstr>
      <vt:lpstr>Dimension: Specific technical implementation</vt:lpstr>
      <vt:lpstr>Agenda </vt:lpstr>
      <vt:lpstr>Dimension: Technical application </vt:lpstr>
      <vt:lpstr>Dimension: Technical application</vt:lpstr>
      <vt:lpstr>Dimension: Technical application </vt:lpstr>
      <vt:lpstr>Agenda </vt:lpstr>
      <vt:lpstr>Example from AI conference poster session</vt:lpstr>
      <vt:lpstr>Granted claim 1 of EP2 965 267 </vt:lpstr>
      <vt:lpstr>Radiation therapy with the support of AI systems -EP3010585 (Duke University)</vt:lpstr>
      <vt:lpstr>Granted claim 1 of EP3010585 (Duke University)</vt:lpstr>
      <vt:lpstr>Agenda </vt:lpstr>
      <vt:lpstr>   </vt:lpstr>
      <vt:lpstr>Additive Manufacturing (AM) cartography</vt:lpstr>
      <vt:lpstr>Fast growth in all core fields of AM</vt:lpstr>
      <vt:lpstr>Agenda </vt:lpstr>
      <vt:lpstr>Summary</vt:lpstr>
    </vt:vector>
  </TitlesOfParts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EPO template?</dc:title>
  <dc:creator>Björk Pia</dc:creator>
  <cp:lastModifiedBy>Björk Pia</cp:lastModifiedBy>
  <cp:revision>28</cp:revision>
  <dcterms:created xsi:type="dcterms:W3CDTF">2019-01-13T19:41:46Z</dcterms:created>
  <dcterms:modified xsi:type="dcterms:W3CDTF">2019-09-19T07:48:25Z</dcterms:modified>
</cp:coreProperties>
</file>